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2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3"/>
    <p:sldId id="258" r:id="rId4"/>
    <p:sldId id="259" r:id="rId5"/>
    <p:sldId id="264" r:id="rId6"/>
    <p:sldId id="263" r:id="rId7"/>
    <p:sldId id="265" r:id="rId8"/>
    <p:sldId id="266" r:id="rId9"/>
    <p:sldId id="269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62" r:id="rId23"/>
  </p:sldIdLst>
  <p:sldSz cx="12192000" cy="6858000"/>
  <p:notesSz cx="6858000" cy="9144000"/>
  <p:embeddedFontLst>
    <p:embeddedFont>
      <p:font typeface="Andale Mono" panose="020B0509000000000004" charset="0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4097"/>
    <a:srgbClr val="013CA0"/>
    <a:srgbClr val="FAFAFA"/>
    <a:srgbClr val="DCDCDC"/>
    <a:srgbClr val="F0F0F0"/>
    <a:srgbClr val="E6E6E6"/>
    <a:srgbClr val="C8C8C8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398" y="451"/>
      </p:cViewPr>
      <p:guideLst>
        <p:guide orient="horz" pos="2188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90.xml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0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3" name="图片 2" descr="资源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flipH="1">
            <a:off x="264160" y="4497705"/>
            <a:ext cx="1713865" cy="1601470"/>
          </a:xfrm>
          <a:prstGeom prst="rect">
            <a:avLst/>
          </a:prstGeom>
        </p:spPr>
      </p:pic>
      <p:pic>
        <p:nvPicPr>
          <p:cNvPr id="9" name="图片 8" descr="e0b76bcdd6ba91b85399e54577b86e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121" name="图片 1" descr="169 B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3" y="-215"/>
            <a:ext cx="12193201" cy="685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12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表情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95585" y="5380990"/>
            <a:ext cx="1470660" cy="1282065"/>
          </a:xfrm>
          <a:prstGeom prst="rect">
            <a:avLst/>
          </a:prstGeom>
        </p:spPr>
      </p:pic>
      <p:pic>
        <p:nvPicPr>
          <p:cNvPr id="7" name="图片 6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1" descr="169 B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" y="-28155"/>
            <a:ext cx="12193201" cy="685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14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e0b76bcdd6ba91b85399e54577b86e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097" name="图片 1" descr="169 B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780" y="0"/>
            <a:ext cx="1221105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-18415" y="822960"/>
            <a:ext cx="12211050" cy="603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" strike="noStrike" noProof="1"/>
          </a:p>
        </p:txBody>
      </p:sp>
      <p:pic>
        <p:nvPicPr>
          <p:cNvPr id="12" name="图片 11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大蓝c"/>
          <p:cNvPicPr>
            <a:picLocks noChangeAspect="1"/>
          </p:cNvPicPr>
          <p:nvPr userDrawn="1"/>
        </p:nvPicPr>
        <p:blipFill>
          <a:blip r:embed="rId4"/>
          <a:srcRect b="88451"/>
          <a:stretch>
            <a:fillRect/>
          </a:stretch>
        </p:blipFill>
        <p:spPr>
          <a:xfrm>
            <a:off x="1905" y="0"/>
            <a:ext cx="12190730" cy="1056640"/>
          </a:xfrm>
          <a:prstGeom prst="rect">
            <a:avLst/>
          </a:prstGeom>
        </p:spPr>
      </p:pic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4100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资源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0680" y="4992370"/>
            <a:ext cx="1056640" cy="1322070"/>
          </a:xfrm>
          <a:prstGeom prst="rect">
            <a:avLst/>
          </a:prstGeom>
        </p:spPr>
      </p:pic>
      <p:pic>
        <p:nvPicPr>
          <p:cNvPr id="9" name="图片 8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4100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资源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19080" y="5087620"/>
            <a:ext cx="1158240" cy="137731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8.xml"/><Relationship Id="rId4" Type="http://schemas.openxmlformats.org/officeDocument/2006/relationships/image" Target="../media/image25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0.xml"/><Relationship Id="rId4" Type="http://schemas.openxmlformats.org/officeDocument/2006/relationships/image" Target="../media/image26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2.xml"/><Relationship Id="rId4" Type="http://schemas.openxmlformats.org/officeDocument/2006/relationships/image" Target="../media/image27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4.xml"/><Relationship Id="rId4" Type="http://schemas.openxmlformats.org/officeDocument/2006/relationships/image" Target="../media/image27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6.xml"/><Relationship Id="rId4" Type="http://schemas.openxmlformats.org/officeDocument/2006/relationships/image" Target="../media/image28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8.xml"/><Relationship Id="rId4" Type="http://schemas.openxmlformats.org/officeDocument/2006/relationships/image" Target="../media/image29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8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82.xml"/><Relationship Id="rId7" Type="http://schemas.openxmlformats.org/officeDocument/2006/relationships/image" Target="../media/image33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32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4.xml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6.xml"/><Relationship Id="rId4" Type="http://schemas.openxmlformats.org/officeDocument/2006/relationships/image" Target="../media/image34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50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15.png"/><Relationship Id="rId1" Type="http://schemas.openxmlformats.org/officeDocument/2006/relationships/tags" Target="../tags/tag8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52.xml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55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5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5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4.xml"/><Relationship Id="rId4" Type="http://schemas.openxmlformats.org/officeDocument/2006/relationships/image" Target="../media/image23.png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6.xml"/><Relationship Id="rId4" Type="http://schemas.openxmlformats.org/officeDocument/2006/relationships/image" Target="../media/image24.webp"/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35" y="19050"/>
            <a:ext cx="12190730" cy="6908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21000">
                <a:srgbClr val="014097">
                  <a:alpha val="0"/>
                </a:srgbClr>
              </a:gs>
              <a:gs pos="100000">
                <a:srgbClr val="014097">
                  <a:alpha val="48000"/>
                </a:srgb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207895" y="1340485"/>
            <a:ext cx="7421880" cy="864235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5"/>
          <p:cNvSpPr txBox="1"/>
          <p:nvPr>
            <p:custDataLst>
              <p:tags r:id="rId1"/>
            </p:custDataLst>
          </p:nvPr>
        </p:nvSpPr>
        <p:spPr>
          <a:xfrm>
            <a:off x="2089785" y="1480820"/>
            <a:ext cx="76930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3600" b="1">
                <a:solidFill>
                  <a:srgbClr val="FFFFFF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表达与交流对计算机从业者的重要性</a:t>
            </a:r>
            <a:endParaRPr lang="zh-CN" altLang="en-US" sz="3600" b="1">
              <a:solidFill>
                <a:srgbClr val="FFFFFF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9" name="副标题 9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24059" y="2564620"/>
            <a:ext cx="12196588" cy="1295528"/>
          </a:xfrm>
        </p:spPr>
        <p:txBody>
          <a:bodyPr anchor="t" anchorCtr="0">
            <a:normAutofit lnSpcReduction="10000"/>
          </a:bodyPr>
          <a:lstStyle/>
          <a:p>
            <a:pPr marL="0" indent="0" algn="ctr" defTabSz="914400">
              <a:buClrTx/>
              <a:buSzTx/>
              <a:buFontTx/>
              <a:buNone/>
            </a:pPr>
            <a:r>
              <a:rPr lang="zh-CN" altLang="en-US" sz="2800" b="1" kern="1200" baseline="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南昌大学超算俱乐部</a:t>
            </a:r>
            <a:endParaRPr lang="zh-CN" altLang="en-US" sz="2800" b="1" kern="1200" baseline="0" dirty="0">
              <a:solidFill>
                <a:srgbClr val="FFFFFF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+mn-cs"/>
            </a:endParaRPr>
          </a:p>
          <a:p>
            <a:pPr marL="0" indent="0" algn="ctr" defTabSz="914400">
              <a:buClrTx/>
              <a:buSzTx/>
              <a:buFontTx/>
              <a:buNone/>
            </a:pPr>
            <a:r>
              <a:rPr lang="zh-CN" altLang="en-US" sz="2800" b="1" kern="1200" baseline="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易炜涵</a:t>
            </a:r>
            <a:r>
              <a:rPr lang="en-US" altLang="zh-CN" sz="2800" b="1" kern="1200" baseline="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 </a:t>
            </a:r>
            <a:r>
              <a:rPr lang="zh-CN" altLang="en-US" sz="2800" b="1" kern="1200" baseline="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王子勤</a:t>
            </a:r>
            <a:endParaRPr lang="zh-CN" altLang="en-US" sz="2800" b="1" kern="1200" baseline="0" dirty="0">
              <a:solidFill>
                <a:srgbClr val="FFFFFF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+mn-cs"/>
            </a:endParaRPr>
          </a:p>
        </p:txBody>
      </p:sp>
      <p:sp>
        <p:nvSpPr>
          <p:cNvPr id="13" name="文本框 11"/>
          <p:cNvSpPr txBox="1"/>
          <p:nvPr>
            <p:custDataLst>
              <p:tags r:id="rId3"/>
            </p:custDataLst>
          </p:nvPr>
        </p:nvSpPr>
        <p:spPr>
          <a:xfrm>
            <a:off x="-3387" y="4187278"/>
            <a:ext cx="12190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2024</a:t>
            </a:r>
            <a:r>
              <a:rPr lang="zh-CN" altLang="en-US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年</a:t>
            </a:r>
            <a:r>
              <a:rPr lang="en-US" altLang="zh-CN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11</a:t>
            </a:r>
            <a:r>
              <a:rPr lang="zh-CN" altLang="en-US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月</a:t>
            </a:r>
            <a:r>
              <a:rPr lang="en-US" altLang="zh-CN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30</a:t>
            </a:r>
            <a:r>
              <a:rPr lang="zh-CN" altLang="en-US" sz="2400" dirty="0">
                <a:solidFill>
                  <a:srgbClr val="FFFFFF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itchFamily="2" charset="-122"/>
              </a:rPr>
              <a:t>日</a:t>
            </a:r>
            <a:endParaRPr lang="zh-CN" altLang="en-US" sz="2400" dirty="0">
              <a:solidFill>
                <a:srgbClr val="FFFFFF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47" y="5434606"/>
            <a:ext cx="1144180" cy="1144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415" y="5434606"/>
            <a:ext cx="2329300" cy="946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1" y="5154937"/>
            <a:ext cx="1423851" cy="14238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502921" y="6578784"/>
            <a:ext cx="258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华中科技大学开放原子开源俱乐部</a:t>
            </a:r>
            <a:endParaRPr lang="zh-CN" altLang="en-US" sz="1200" b="1">
              <a:solidFill>
                <a:srgbClr val="FFFFFF"/>
              </a:solidFill>
              <a:ea typeface="阿里巴巴普惠体 3.0 65 Medium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2320" y="6587328"/>
            <a:ext cx="219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清华大学开源操作系统训练营</a:t>
            </a:r>
            <a:endParaRPr lang="zh-CN" altLang="en-US" sz="1200" b="1">
              <a:solidFill>
                <a:srgbClr val="FFFFFF"/>
              </a:solidFill>
              <a:ea typeface="阿里巴巴普惠体 3.0 65 Medium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9754" y="6578785"/>
            <a:ext cx="139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RustSBI</a:t>
            </a:r>
            <a:r>
              <a:rPr lang="zh-CN" altLang="en-US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开源社区</a:t>
            </a:r>
            <a:endParaRPr lang="zh-CN" altLang="en-US" sz="1200" b="1">
              <a:solidFill>
                <a:srgbClr val="FFFFFF"/>
              </a:solidFill>
              <a:ea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10" y="5509051"/>
            <a:ext cx="2250164" cy="7974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73166" y="6520456"/>
            <a:ext cx="1749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deepin</a:t>
            </a:r>
            <a:r>
              <a:rPr lang="zh-CN" altLang="en-US" sz="1200" b="1">
                <a:solidFill>
                  <a:srgbClr val="FFFFFF"/>
                </a:solidFill>
                <a:ea typeface="阿里巴巴普惠体 3.0 65 Medium" panose="00020600040101010101" charset="-122"/>
              </a:rPr>
              <a:t>（深度）社区</a:t>
            </a:r>
            <a:endParaRPr lang="zh-CN" altLang="en-US" sz="1200" b="1">
              <a:solidFill>
                <a:srgbClr val="FFFFFF"/>
              </a:solidFill>
              <a:ea typeface="阿里巴巴普惠体 3.0 65 Medium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一些很烂的</a:t>
            </a:r>
            <a:r>
              <a:rPr lang="zh-CN" altLang="en-US" sz="3600">
                <a:solidFill>
                  <a:srgbClr val="FFFFFF"/>
                </a:solidFill>
              </a:rPr>
              <a:t>代码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145" y="1063625"/>
            <a:ext cx="5894705" cy="4730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我们改善一下</a:t>
            </a:r>
            <a:r>
              <a:rPr lang="zh-CN" altLang="en-US" sz="3600">
                <a:solidFill>
                  <a:srgbClr val="FFFFFF"/>
                </a:solidFill>
              </a:rPr>
              <a:t>字体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" y="1423035"/>
            <a:ext cx="9911715" cy="39960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我们去除冗余的</a:t>
            </a:r>
            <a:r>
              <a:rPr lang="zh-CN" altLang="en-US" sz="3600">
                <a:solidFill>
                  <a:srgbClr val="FFFFFF"/>
                </a:solidFill>
              </a:rPr>
              <a:t>内容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" y="2027555"/>
            <a:ext cx="10180955" cy="3175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我们去除冗余的</a:t>
            </a:r>
            <a:r>
              <a:rPr lang="zh-CN" altLang="en-US" sz="3600">
                <a:solidFill>
                  <a:srgbClr val="FFFFFF"/>
                </a:solidFill>
              </a:rPr>
              <a:t>内容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" y="2027555"/>
            <a:ext cx="10180955" cy="3175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该对齐的对齐，做好</a:t>
            </a:r>
            <a:r>
              <a:rPr lang="zh-CN" altLang="en-US" sz="3600">
                <a:solidFill>
                  <a:srgbClr val="FFFFFF"/>
                </a:solidFill>
              </a:rPr>
              <a:t>缩进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1423035"/>
            <a:ext cx="8197215" cy="39433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再加上一点颜色来</a:t>
            </a:r>
            <a:r>
              <a:rPr lang="zh-CN" altLang="en-US" sz="3600">
                <a:solidFill>
                  <a:srgbClr val="FFFFFF"/>
                </a:solidFill>
              </a:rPr>
              <a:t>提示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85" y="1422400"/>
            <a:ext cx="8201660" cy="39947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君子性非异也，</a:t>
            </a:r>
            <a:r>
              <a:rPr lang="zh-CN" altLang="en-US" sz="3600">
                <a:solidFill>
                  <a:srgbClr val="FFFFFF"/>
                </a:solidFill>
              </a:rPr>
              <a:t>善假于物也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2" name="图片 1" descr="canv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560" y="2452370"/>
            <a:ext cx="1953895" cy="1953895"/>
          </a:xfrm>
          <a:prstGeom prst="rect">
            <a:avLst/>
          </a:prstGeom>
        </p:spPr>
      </p:pic>
      <p:pic>
        <p:nvPicPr>
          <p:cNvPr id="8" name="图片 7" descr="vscode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770" y="2312670"/>
            <a:ext cx="2232660" cy="22326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0865" y="4545330"/>
            <a:ext cx="5453380" cy="101473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rgbClr val="0E0E0E"/>
                </a:solidFill>
              </a:rPr>
              <a:t>写代码用</a:t>
            </a:r>
            <a:r>
              <a:rPr lang="en-US" altLang="zh-CN" sz="4000">
                <a:solidFill>
                  <a:srgbClr val="0E0E0E"/>
                </a:solidFill>
              </a:rPr>
              <a:t> VS </a:t>
            </a:r>
            <a:r>
              <a:rPr lang="en-US" altLang="zh-CN" sz="4000">
                <a:solidFill>
                  <a:srgbClr val="0E0E0E"/>
                </a:solidFill>
              </a:rPr>
              <a:t>Code</a:t>
            </a:r>
            <a:endParaRPr lang="en-US" altLang="zh-CN" sz="4000">
              <a:solidFill>
                <a:srgbClr val="0E0E0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13500" y="4545330"/>
            <a:ext cx="5453380" cy="101473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rgbClr val="0E0E0E"/>
                </a:solidFill>
              </a:rPr>
              <a:t>做</a:t>
            </a:r>
            <a:r>
              <a:rPr lang="en-US" altLang="zh-CN" sz="4000">
                <a:solidFill>
                  <a:srgbClr val="0E0E0E"/>
                </a:solidFill>
              </a:rPr>
              <a:t> PPT</a:t>
            </a:r>
            <a:r>
              <a:rPr lang="zh-CN" altLang="en-US" sz="4000">
                <a:solidFill>
                  <a:srgbClr val="0E0E0E"/>
                </a:solidFill>
              </a:rPr>
              <a:t>用</a:t>
            </a:r>
            <a:r>
              <a:rPr lang="en-US" altLang="zh-CN" sz="4000">
                <a:solidFill>
                  <a:srgbClr val="0E0E0E"/>
                </a:solidFill>
              </a:rPr>
              <a:t> Canva</a:t>
            </a:r>
            <a:endParaRPr lang="en-US" altLang="zh-CN" sz="4000">
              <a:solidFill>
                <a:srgbClr val="0E0E0E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86535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君子性非异也，</a:t>
            </a:r>
            <a:r>
              <a:rPr lang="zh-CN" altLang="en-US" sz="3600">
                <a:solidFill>
                  <a:srgbClr val="FFFFFF"/>
                </a:solidFill>
              </a:rPr>
              <a:t>善假于物也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54875" y="4889500"/>
            <a:ext cx="5453380" cy="101473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rgbClr val="0E0E0E"/>
                </a:solidFill>
              </a:rPr>
              <a:t>官方送</a:t>
            </a:r>
            <a:r>
              <a:rPr lang="zh-CN" altLang="en-US" sz="4000">
                <a:solidFill>
                  <a:srgbClr val="0E0E0E"/>
                </a:solidFill>
              </a:rPr>
              <a:t>好礼</a:t>
            </a:r>
            <a:endParaRPr lang="zh-CN" altLang="en-US" sz="4000">
              <a:solidFill>
                <a:srgbClr val="0E0E0E"/>
              </a:solidFill>
            </a:endParaRPr>
          </a:p>
        </p:txBody>
      </p:sp>
      <p:pic>
        <p:nvPicPr>
          <p:cNvPr id="3" name="图片 2" descr="httpslucky.nocode.comv2s8EUqFz12Nz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05" y="1664970"/>
            <a:ext cx="3399155" cy="3399155"/>
          </a:xfrm>
          <a:prstGeom prst="rect">
            <a:avLst/>
          </a:prstGeom>
        </p:spPr>
      </p:pic>
      <p:pic>
        <p:nvPicPr>
          <p:cNvPr id="6" name="HDe68fd91e-2621-11ee-9172-b26c44cccfed-v8_f2_t1_uC5xUI5i.mp4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150" y="1664970"/>
            <a:ext cx="7235825" cy="33991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 fullScrn="1">
              <p:cMediaNode vol="90000"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86535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1430" y="2509520"/>
            <a:ext cx="12191365" cy="286131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rgbClr val="0E0E0E"/>
                </a:solidFill>
              </a:rPr>
              <a:t>雷军还说过：</a:t>
            </a:r>
            <a:endParaRPr lang="zh-CN" altLang="en-US" sz="4000">
              <a:solidFill>
                <a:srgbClr val="0E0E0E"/>
              </a:solidFill>
            </a:endParaRPr>
          </a:p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4000">
                <a:solidFill>
                  <a:srgbClr val="0E0E0E"/>
                </a:solidFill>
              </a:rPr>
              <a:t>“99% </a:t>
            </a:r>
            <a:r>
              <a:rPr lang="zh-CN" altLang="en-US" sz="4000">
                <a:solidFill>
                  <a:srgbClr val="0E0E0E"/>
                </a:solidFill>
              </a:rPr>
              <a:t>的问题都有标准答案，找一个懂的人问就好了</a:t>
            </a:r>
            <a:r>
              <a:rPr lang="en-US" altLang="zh-CN" sz="4000">
                <a:solidFill>
                  <a:srgbClr val="0E0E0E"/>
                </a:solidFill>
              </a:rPr>
              <a:t>”</a:t>
            </a:r>
            <a:endParaRPr lang="en-US" altLang="zh-CN" sz="4000">
              <a:solidFill>
                <a:srgbClr val="0E0E0E"/>
              </a:solidFill>
            </a:endParaRPr>
          </a:p>
          <a:p>
            <a:pPr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rgbClr val="0E0E0E"/>
                </a:solidFill>
              </a:rPr>
              <a:t>但提问也很需要智慧</a:t>
            </a:r>
            <a:endParaRPr lang="zh-CN" altLang="en-US" sz="4000">
              <a:solidFill>
                <a:srgbClr val="0E0E0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sz="3600">
                <a:solidFill>
                  <a:srgbClr val="FFFFFF"/>
                </a:solidFill>
              </a:rPr>
              <a:t>表达的技巧是</a:t>
            </a:r>
            <a:r>
              <a:rPr lang="zh-CN" sz="3600">
                <a:solidFill>
                  <a:srgbClr val="FFFFFF"/>
                </a:solidFill>
              </a:rPr>
              <a:t>共通</a:t>
            </a:r>
            <a:endParaRPr lang="zh-CN" sz="360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5" y="1587500"/>
            <a:ext cx="12192000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5400">
                <a:solidFill>
                  <a:srgbClr val="0E0E0E"/>
                </a:solidFill>
              </a:rPr>
              <a:t>提问就是种特殊的表达</a:t>
            </a:r>
            <a:endParaRPr lang="zh-CN" altLang="en-US" sz="5400">
              <a:solidFill>
                <a:srgbClr val="0E0E0E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86535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sz="3600">
                <a:solidFill>
                  <a:srgbClr val="FFFFFF"/>
                </a:solidFill>
              </a:rPr>
              <a:t>开源社区正是我们表达与交流的</a:t>
            </a:r>
            <a:r>
              <a:rPr lang="zh-CN" sz="3600">
                <a:solidFill>
                  <a:srgbClr val="FFFFFF"/>
                </a:solidFill>
              </a:rPr>
              <a:t>地方</a:t>
            </a:r>
            <a:endParaRPr lang="zh-CN" sz="3600">
              <a:solidFill>
                <a:srgbClr val="FFFFFF"/>
              </a:solidFill>
            </a:endParaRPr>
          </a:p>
        </p:txBody>
      </p:sp>
      <p:pic>
        <p:nvPicPr>
          <p:cNvPr id="8" name="图片 7" descr="旗帜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20" y="1130300"/>
            <a:ext cx="6894195" cy="45967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181770" y="1729833"/>
            <a:ext cx="238633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01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568315" y="1491615"/>
            <a:ext cx="66998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9600" spc="6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引入</a:t>
            </a:r>
            <a:endParaRPr lang="zh-CN" altLang="en-US" sz="9600" spc="60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flipH="1">
            <a:off x="0" y="3819525"/>
            <a:ext cx="12192000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认清表达与交流的关键性问题</a:t>
            </a:r>
            <a:endParaRPr lang="zh-CN" altLang="en-US" sz="3600" kern="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335" y="19050"/>
            <a:ext cx="12190730" cy="6908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21000">
                <a:srgbClr val="014097">
                  <a:alpha val="0"/>
                </a:srgbClr>
              </a:gs>
              <a:gs pos="100000">
                <a:srgbClr val="014097">
                  <a:alpha val="48000"/>
                </a:srgb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49" name="文本框 5"/>
          <p:cNvSpPr txBox="1"/>
          <p:nvPr>
            <p:custDataLst>
              <p:tags r:id="rId1"/>
            </p:custDataLst>
          </p:nvPr>
        </p:nvSpPr>
        <p:spPr>
          <a:xfrm>
            <a:off x="283" y="2349058"/>
            <a:ext cx="12191084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9600" b="1">
                <a:solidFill>
                  <a:srgbClr val="FFFFFF"/>
                </a:solidFill>
                <a:latin typeface="Andale Mono" panose="020B0509000000000004" charset="0"/>
                <a:ea typeface="思源黑体 CN Heavy" panose="020B0A00000000000000" charset="-122"/>
              </a:rPr>
              <a:t>谢谢大家</a:t>
            </a:r>
            <a:endParaRPr lang="zh-CN" altLang="en-US" sz="9600" b="1">
              <a:solidFill>
                <a:srgbClr val="FFFFFF"/>
              </a:solidFill>
              <a:latin typeface="Andale Mono" panose="020B0509000000000004" charset="0"/>
              <a:ea typeface="思源黑体 CN Heavy" panose="020B0A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618" y="3917508"/>
            <a:ext cx="12191084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400">
                <a:solidFill>
                  <a:srgbClr val="FFFFFF"/>
                </a:solidFill>
                <a:latin typeface="Andale Mono" panose="020B0509000000000004" charset="0"/>
                <a:ea typeface="思源黑体 CN Heavy" panose="020B0A00000000000000" charset="-122"/>
                <a:cs typeface="Andale Mono" panose="020B0509000000000004" charset="0"/>
              </a:rPr>
              <a:t>南昌大学超算队</a:t>
            </a:r>
            <a:br>
              <a:rPr lang="zh-CN" altLang="en-US" sz="2400">
                <a:solidFill>
                  <a:srgbClr val="FFFFFF"/>
                </a:solidFill>
                <a:latin typeface="Andale Mono" panose="020B0509000000000004" charset="0"/>
                <a:ea typeface="思源黑体 CN Heavy" panose="020B0A00000000000000" charset="-122"/>
                <a:cs typeface="Andale Mono" panose="020B0509000000000004" charset="0"/>
              </a:rPr>
            </a:br>
            <a:r>
              <a:rPr lang="en-US" altLang="zh-CN" sz="2400">
                <a:solidFill>
                  <a:srgbClr val="FFFFFF"/>
                </a:solidFill>
                <a:latin typeface="Andale Mono" panose="020B0509000000000004" charset="0"/>
                <a:ea typeface="思源黑体 CN Heavy" panose="020B0A00000000000000" charset="-122"/>
                <a:cs typeface="Andale Mono" panose="020B0509000000000004" charset="0"/>
              </a:rPr>
              <a:t>github.com/NCUSCC</a:t>
            </a:r>
            <a:endParaRPr lang="en-US" altLang="zh-CN" sz="2400">
              <a:solidFill>
                <a:srgbClr val="FFFFFF"/>
              </a:solidFill>
              <a:latin typeface="Andale Mono" panose="020B0509000000000004" charset="0"/>
              <a:ea typeface="思源黑体 CN Heavy" panose="020B0A00000000000000" charset="-122"/>
              <a:cs typeface="Andale Mono" panose="020B050900000000000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3035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2400" y="2301240"/>
            <a:ext cx="12192000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"/>
            </a:pPr>
            <a:r>
              <a:rPr lang="zh-CN" altLang="en-US" sz="3200">
                <a:solidFill>
                  <a:srgbClr val="0E0E0E"/>
                </a:solidFill>
              </a:rPr>
              <a:t>表达与交流是信息的桥梁，目的在于</a:t>
            </a:r>
            <a:r>
              <a:rPr lang="zh-CN" altLang="en-US" sz="3200" b="1">
                <a:solidFill>
                  <a:srgbClr val="0E0E0E"/>
                </a:solidFill>
              </a:rPr>
              <a:t>自我更新</a:t>
            </a:r>
            <a:r>
              <a:rPr lang="zh-CN" altLang="en-US" sz="3200">
                <a:solidFill>
                  <a:srgbClr val="0E0E0E"/>
                </a:solidFill>
              </a:rPr>
              <a:t>和</a:t>
            </a:r>
            <a:r>
              <a:rPr lang="zh-CN" altLang="en-US" sz="32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协作</a:t>
            </a:r>
            <a:r>
              <a:rPr lang="zh-CN" altLang="en-US" sz="3200" b="1">
                <a:solidFill>
                  <a:srgbClr val="0E0E0E"/>
                </a:solidFill>
              </a:rPr>
              <a:t>推进</a:t>
            </a:r>
            <a:endParaRPr lang="zh-CN" altLang="en-US" sz="3200" b="1">
              <a:solidFill>
                <a:srgbClr val="0E0E0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141095"/>
            <a:ext cx="12192000" cy="7683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400" b="1">
                <a:solidFill>
                  <a:srgbClr val="0E0E0E"/>
                </a:solidFill>
              </a:rPr>
              <a:t>抽象的看待表达与交流</a:t>
            </a:r>
            <a:endParaRPr lang="zh-CN" altLang="en-US" sz="4400" b="1">
              <a:solidFill>
                <a:srgbClr val="0E0E0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7950" y="4068445"/>
            <a:ext cx="3225165" cy="7683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400">
                <a:solidFill>
                  <a:srgbClr val="0E0E0E"/>
                </a:solidFill>
              </a:rPr>
              <a:t>关键性</a:t>
            </a:r>
            <a:r>
              <a:rPr lang="zh-CN" altLang="en-US" sz="4400">
                <a:solidFill>
                  <a:srgbClr val="0E0E0E"/>
                </a:solidFill>
              </a:rPr>
              <a:t>问题</a:t>
            </a:r>
            <a:endParaRPr lang="zh-CN" altLang="en-US" sz="4400">
              <a:solidFill>
                <a:srgbClr val="0E0E0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9635" y="3575685"/>
            <a:ext cx="545338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3600">
                <a:solidFill>
                  <a:srgbClr val="0E0E0E"/>
                </a:solidFill>
                <a:sym typeface="+mn-ea"/>
              </a:rPr>
              <a:t>轻视表达与交流</a:t>
            </a:r>
            <a:endParaRPr lang="zh-CN" altLang="en-US" sz="36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3600">
                <a:solidFill>
                  <a:srgbClr val="0E0E0E"/>
                </a:solidFill>
              </a:rPr>
              <a:t>明白重要性但缺乏</a:t>
            </a:r>
            <a:r>
              <a:rPr lang="zh-CN" altLang="en-US" sz="3600">
                <a:solidFill>
                  <a:srgbClr val="0E0E0E"/>
                </a:solidFill>
              </a:rPr>
              <a:t>技巧</a:t>
            </a:r>
            <a:endParaRPr lang="zh-CN" altLang="en-US" sz="3600">
              <a:solidFill>
                <a:srgbClr val="0E0E0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今天的分享围绕着这</a:t>
            </a:r>
            <a:r>
              <a:rPr lang="zh-CN" altLang="en-US" sz="3600">
                <a:solidFill>
                  <a:srgbClr val="FFFFFF"/>
                </a:solidFill>
              </a:rPr>
              <a:t>两个问题展开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730750" y="4220845"/>
            <a:ext cx="652780" cy="4635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163990" y="1729833"/>
            <a:ext cx="242189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02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568315" y="1491615"/>
            <a:ext cx="66998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9600" spc="6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改观</a:t>
            </a:r>
            <a:endParaRPr lang="zh-CN" altLang="en-US" sz="9600" spc="60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flipH="1">
            <a:off x="0" y="3819525"/>
            <a:ext cx="12192000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为什么表达与交流不能被</a:t>
            </a:r>
            <a:r>
              <a:rPr lang="zh-CN" altLang="en-US" sz="3600" kern="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轻视</a:t>
            </a:r>
            <a:endParaRPr lang="zh-CN" altLang="en-US" sz="3600" kern="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141095"/>
            <a:ext cx="12192000" cy="7683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400">
                <a:solidFill>
                  <a:srgbClr val="0E0E0E"/>
                </a:solidFill>
              </a:rPr>
              <a:t>轻视从何</a:t>
            </a:r>
            <a:r>
              <a:rPr lang="zh-CN" altLang="en-US" sz="4400">
                <a:solidFill>
                  <a:srgbClr val="0E0E0E"/>
                </a:solidFill>
              </a:rPr>
              <a:t>而来？</a:t>
            </a:r>
            <a:endParaRPr lang="zh-CN" altLang="en-US" sz="4400">
              <a:solidFill>
                <a:srgbClr val="0E0E0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2355" y="2429510"/>
            <a:ext cx="5453380" cy="286131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应试教育不考察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敏于行，讷于言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少说误解成不说</a:t>
            </a:r>
            <a:endParaRPr lang="zh-CN" altLang="en-US" sz="4000">
              <a:solidFill>
                <a:srgbClr val="0E0E0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少说</a:t>
            </a:r>
            <a:r>
              <a:rPr lang="en-US" altLang="zh-CN" sz="3600">
                <a:solidFill>
                  <a:srgbClr val="FFFFFF"/>
                </a:solidFill>
              </a:rPr>
              <a:t> </a:t>
            </a:r>
            <a:r>
              <a:rPr lang="zh-CN" altLang="en-US" sz="3600">
                <a:solidFill>
                  <a:srgbClr val="FFFFFF"/>
                </a:solidFill>
              </a:rPr>
              <a:t>≠</a:t>
            </a:r>
            <a:r>
              <a:rPr lang="en-US" altLang="zh-CN" sz="3600">
                <a:solidFill>
                  <a:srgbClr val="FFFFFF"/>
                </a:solidFill>
              </a:rPr>
              <a:t> </a:t>
            </a:r>
            <a:r>
              <a:rPr lang="zh-CN" altLang="en-US" sz="3600">
                <a:solidFill>
                  <a:srgbClr val="FFFFFF"/>
                </a:solidFill>
              </a:rPr>
              <a:t>不说，不说在计算机领域</a:t>
            </a:r>
            <a:r>
              <a:rPr lang="zh-CN" altLang="en-US" sz="3600">
                <a:solidFill>
                  <a:srgbClr val="FFFFFF"/>
                </a:solidFill>
              </a:rPr>
              <a:t>行不通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57530" y="2251710"/>
            <a:ext cx="2462530" cy="314325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345815" y="2252345"/>
            <a:ext cx="2334260" cy="3142615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141095"/>
            <a:ext cx="12192000" cy="7683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4400">
                <a:solidFill>
                  <a:srgbClr val="0E0E0E"/>
                </a:solidFill>
              </a:rPr>
              <a:t>重视的</a:t>
            </a:r>
            <a:r>
              <a:rPr lang="zh-CN" altLang="en-US" sz="4400">
                <a:solidFill>
                  <a:srgbClr val="0E0E0E"/>
                </a:solidFill>
              </a:rPr>
              <a:t>理由</a:t>
            </a:r>
            <a:endParaRPr lang="zh-CN" altLang="en-US" sz="4400">
              <a:solidFill>
                <a:srgbClr val="0E0E0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0865" y="2887345"/>
            <a:ext cx="5453380" cy="286131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找工作要面试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读研也要</a:t>
            </a:r>
            <a:r>
              <a:rPr lang="zh-CN" altLang="en-US" sz="4000">
                <a:solidFill>
                  <a:srgbClr val="0E0E0E"/>
                </a:solidFill>
              </a:rPr>
              <a:t>复试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交流加速</a:t>
            </a:r>
            <a:r>
              <a:rPr lang="zh-CN" altLang="en-US" sz="4000">
                <a:solidFill>
                  <a:srgbClr val="0E0E0E"/>
                </a:solidFill>
              </a:rPr>
              <a:t>进步</a:t>
            </a:r>
            <a:endParaRPr lang="zh-CN" altLang="en-US" sz="4000">
              <a:solidFill>
                <a:srgbClr val="0E0E0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sz="3600">
                <a:solidFill>
                  <a:srgbClr val="FFFFFF"/>
                </a:solidFill>
              </a:rPr>
              <a:t>协作高效的基础</a:t>
            </a:r>
            <a:r>
              <a:rPr lang="zh-CN" sz="3600">
                <a:solidFill>
                  <a:srgbClr val="FFFFFF"/>
                </a:solidFill>
              </a:rPr>
              <a:t>，职业发展的核心</a:t>
            </a:r>
            <a:endParaRPr lang="zh-CN" sz="36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3875" y="2887345"/>
            <a:ext cx="5453380" cy="378460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  <a:sym typeface="+mn-ea"/>
              </a:rPr>
              <a:t>团队需要表达</a:t>
            </a:r>
            <a:endParaRPr lang="zh-CN" altLang="en-US" sz="4000">
              <a:solidFill>
                <a:srgbClr val="0E0E0E"/>
              </a:solidFill>
              <a:sym typeface="+mn-ea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  <a:sym typeface="+mn-ea"/>
              </a:rPr>
              <a:t>团队需要合作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  <a:sym typeface="+mn-ea"/>
              </a:rPr>
              <a:t>合作需要</a:t>
            </a:r>
            <a:r>
              <a:rPr lang="zh-CN" altLang="en-US" sz="4000">
                <a:solidFill>
                  <a:srgbClr val="0E0E0E"/>
                </a:solidFill>
                <a:sym typeface="+mn-ea"/>
              </a:rPr>
              <a:t>交流</a:t>
            </a:r>
            <a:endParaRPr lang="zh-CN" altLang="en-US" sz="4000">
              <a:solidFill>
                <a:srgbClr val="0E0E0E"/>
              </a:solidFill>
              <a:sym typeface="+mn-ea"/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endParaRPr lang="zh-CN" altLang="en-US" sz="4000">
              <a:solidFill>
                <a:srgbClr val="0E0E0E"/>
              </a:solidFill>
            </a:endParaRPr>
          </a:p>
        </p:txBody>
      </p:sp>
      <p:pic>
        <p:nvPicPr>
          <p:cNvPr id="6" name="图片 5" descr="团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095" y="1998345"/>
            <a:ext cx="956310" cy="956310"/>
          </a:xfrm>
          <a:prstGeom prst="rect">
            <a:avLst/>
          </a:prstGeom>
        </p:spPr>
      </p:pic>
      <p:pic>
        <p:nvPicPr>
          <p:cNvPr id="8" name="图片 7" descr="个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605" y="1828800"/>
            <a:ext cx="1227455" cy="12274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163990" y="1729833"/>
            <a:ext cx="242189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03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568315" y="1491615"/>
            <a:ext cx="66998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9600" spc="6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解决</a:t>
            </a:r>
            <a:endParaRPr lang="zh-CN" altLang="en-US" sz="9600" spc="60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flipH="1">
            <a:off x="0" y="3819525"/>
            <a:ext cx="12192000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lnSpc>
                <a:spcPct val="130000"/>
              </a:lnSpc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用例子帮助你改善表达与交流的</a:t>
            </a:r>
            <a:r>
              <a:rPr lang="zh-CN" altLang="en-US" sz="3600" kern="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rPr>
              <a:t>技巧</a:t>
            </a:r>
            <a:endParaRPr lang="zh-CN" altLang="en-US" sz="3600" kern="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9510" y="2816225"/>
            <a:ext cx="694817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写好代码也是一种</a:t>
            </a:r>
            <a:r>
              <a:rPr lang="zh-CN" altLang="en-US" sz="4000">
                <a:solidFill>
                  <a:srgbClr val="0E0E0E"/>
                </a:solidFill>
              </a:rPr>
              <a:t>表达</a:t>
            </a:r>
            <a:endParaRPr lang="zh-CN" altLang="en-US" sz="4000">
              <a:solidFill>
                <a:srgbClr val="0E0E0E"/>
              </a:solidFill>
            </a:endParaRP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4000">
                <a:solidFill>
                  <a:srgbClr val="0E0E0E"/>
                </a:solidFill>
              </a:rPr>
              <a:t>类比做</a:t>
            </a:r>
            <a:r>
              <a:rPr lang="en-US" altLang="zh-CN" sz="4000">
                <a:solidFill>
                  <a:srgbClr val="0E0E0E"/>
                </a:solidFill>
              </a:rPr>
              <a:t> </a:t>
            </a:r>
            <a:r>
              <a:rPr lang="en-US" altLang="zh-CN" sz="4000">
                <a:solidFill>
                  <a:srgbClr val="0E0E0E"/>
                </a:solidFill>
              </a:rPr>
              <a:t>PPT </a:t>
            </a:r>
            <a:r>
              <a:rPr lang="zh-CN" altLang="en-US" sz="4000">
                <a:solidFill>
                  <a:srgbClr val="0E0E0E"/>
                </a:solidFill>
              </a:rPr>
              <a:t>和</a:t>
            </a:r>
            <a:r>
              <a:rPr lang="zh-CN" altLang="en-US" sz="4000">
                <a:solidFill>
                  <a:srgbClr val="0E0E0E"/>
                </a:solidFill>
              </a:rPr>
              <a:t>写代码</a:t>
            </a:r>
            <a:endParaRPr lang="zh-CN" altLang="en-US" sz="4000">
              <a:solidFill>
                <a:srgbClr val="0E0E0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sz="3600">
                <a:solidFill>
                  <a:srgbClr val="FFFFFF"/>
                </a:solidFill>
              </a:rPr>
              <a:t>表达的技巧是</a:t>
            </a:r>
            <a:r>
              <a:rPr lang="zh-CN" sz="3600">
                <a:solidFill>
                  <a:srgbClr val="FFFFFF"/>
                </a:solidFill>
              </a:rPr>
              <a:t>共通</a:t>
            </a:r>
            <a:endParaRPr lang="zh-CN" sz="3600">
              <a:solidFill>
                <a:srgbClr val="FFFFFF"/>
              </a:solidFill>
            </a:endParaRPr>
          </a:p>
        </p:txBody>
      </p:sp>
      <p:pic>
        <p:nvPicPr>
          <p:cNvPr id="9" name="图片 8" descr="P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05" y="2332355"/>
            <a:ext cx="3189605" cy="31896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1141095"/>
            <a:ext cx="12192000" cy="76835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4400">
                <a:solidFill>
                  <a:srgbClr val="0E0E0E"/>
                </a:solidFill>
              </a:rPr>
              <a:t>PPT </a:t>
            </a:r>
            <a:r>
              <a:rPr lang="zh-CN" altLang="en-US" sz="4400">
                <a:solidFill>
                  <a:srgbClr val="0E0E0E"/>
                </a:solidFill>
              </a:rPr>
              <a:t>就是表达的一种</a:t>
            </a:r>
            <a:r>
              <a:rPr lang="zh-CN" altLang="en-US" sz="4400">
                <a:solidFill>
                  <a:srgbClr val="0E0E0E"/>
                </a:solidFill>
              </a:rPr>
              <a:t>媒介</a:t>
            </a:r>
            <a:endParaRPr lang="zh-CN" altLang="en-US" sz="4400">
              <a:solidFill>
                <a:srgbClr val="0E0E0E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22400"/>
            <a:ext cx="12192000" cy="459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430" y="6019800"/>
            <a:ext cx="12203430" cy="829945"/>
          </a:xfrm>
          <a:prstGeom prst="rect">
            <a:avLst/>
          </a:prstGeom>
          <a:solidFill>
            <a:srgbClr val="014097"/>
          </a:solidFill>
          <a:ln>
            <a:solidFill>
              <a:srgbClr val="013C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14097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6147435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rgbClr val="FFFFFF"/>
                </a:solidFill>
              </a:rPr>
              <a:t>一张很烂的</a:t>
            </a:r>
            <a:r>
              <a:rPr lang="en-US" altLang="zh-CN" sz="3600">
                <a:solidFill>
                  <a:srgbClr val="FFFFFF"/>
                </a:solidFill>
              </a:rPr>
              <a:t> </a:t>
            </a:r>
            <a:r>
              <a:rPr lang="en-US" altLang="zh-CN" sz="3600">
                <a:solidFill>
                  <a:srgbClr val="FFFFFF"/>
                </a:solidFill>
              </a:rPr>
              <a:t>PPT</a:t>
            </a:r>
            <a:endParaRPr lang="en-US" altLang="zh-CN" sz="36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4"/>
          <a:srcRect l="14833" t="2321" r="10703" b="3213"/>
          <a:stretch>
            <a:fillRect/>
          </a:stretch>
        </p:blipFill>
        <p:spPr>
          <a:xfrm>
            <a:off x="2237105" y="1234440"/>
            <a:ext cx="7759700" cy="43897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8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49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54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61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COMMONDATA" val="eyJoZGlkIjoiMjZhM2JkYTA5MWM2ZmY5ZGZhMzU2ZWVlYWFkMmE2MzUifQ=="/>
  <p:tag name="commondata" val="eyJoZGlkIjoiYjU5NDdmZDRhOTczOGVlY2MyNjdlMDkwODM2NjgzYWY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>宽屏</PresentationFormat>
  <Paragraphs>110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宋体</vt:lpstr>
      <vt:lpstr>Wingdings</vt:lpstr>
      <vt:lpstr>Wingdings</vt:lpstr>
      <vt:lpstr>阿里巴巴普惠体 3.0 95 ExtraBold</vt:lpstr>
      <vt:lpstr>苹方-简</vt:lpstr>
      <vt:lpstr>阿里巴巴普惠体 3.0 65 Medium</vt:lpstr>
      <vt:lpstr>微软雅黑</vt:lpstr>
      <vt:lpstr>汉仪旗黑</vt:lpstr>
      <vt:lpstr>思源黑体 CN Heavy</vt:lpstr>
      <vt:lpstr>汉仪中黑KW</vt:lpstr>
      <vt:lpstr>宋体</vt:lpstr>
      <vt:lpstr>Arial Unicode MS</vt:lpstr>
      <vt:lpstr>Calibri</vt:lpstr>
      <vt:lpstr>Helvetica Neue</vt:lpstr>
      <vt:lpstr>汉仪书宋二KW</vt:lpstr>
      <vt:lpstr>微软雅黑</vt:lpstr>
      <vt:lpstr>思源黑体 CN Heavy</vt:lpstr>
      <vt:lpstr>阿里巴巴普惠体 3.0 65 Medium</vt:lpstr>
      <vt:lpstr>阿里巴巴普惠体 3.0 95 ExtraBold</vt:lpstr>
      <vt:lpstr>Zapfino</vt:lpstr>
      <vt:lpstr>Andale Mono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               </cp:lastModifiedBy>
  <cp:revision>188</cp:revision>
  <dcterms:created xsi:type="dcterms:W3CDTF">2024-11-30T03:48:38Z</dcterms:created>
  <dcterms:modified xsi:type="dcterms:W3CDTF">2024-11-30T03:48:38Z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2052-6.12.0.8899</vt:lpwstr>
  </property>
  <property fmtid="{D5CDD505-2E9C-101B-9397-08002B2CF9AE}" pid="3" name="ICV">
    <vt:lpwstr>FC7E262A64A456AC174F4967AAE9CA93_43</vt:lpwstr>
  </property>
</Properties>
</file>